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 Slab"/>
      <p:regular r:id="rId11"/>
      <p:bold r:id="rId12"/>
    </p:embeddedFon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Slab-regular.fntdata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font" Target="fonts/RobotoSlab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bb7142f34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bb7142f34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bb7142f348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bb7142f348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bf84cdf25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bf84cdf25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bb7142f3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bb7142f3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bb7142f34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bb7142f34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0" y="3480500"/>
            <a:ext cx="8520600" cy="10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L’INTELLIGENZA ARTIFICIALE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530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61" name="Google Shape;61;p14"/>
          <p:cNvSpPr/>
          <p:nvPr/>
        </p:nvSpPr>
        <p:spPr>
          <a:xfrm>
            <a:off x="-145250" y="-42900"/>
            <a:ext cx="9288900" cy="5229300"/>
          </a:xfrm>
          <a:prstGeom prst="rect">
            <a:avLst/>
          </a:prstGeom>
          <a:solidFill>
            <a:srgbClr val="000106">
              <a:alpha val="607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372350" y="386075"/>
            <a:ext cx="45099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38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LLM, COSA SONO?</a:t>
            </a:r>
            <a:r>
              <a:rPr b="1" lang="it" sz="382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b="1" sz="382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238900" y="2232150"/>
            <a:ext cx="8520600" cy="22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 Large Language Models si basano sul </a:t>
            </a:r>
            <a:r>
              <a:rPr b="1"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MASKING</a:t>
            </a: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</a:t>
            </a: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gatto _____ sul divano" → il modello impara a prevedere "dorme"</a:t>
            </a:r>
            <a:endParaRPr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</a:t>
            </a: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_____ dorme sul divano" → il modello impara a prevedere "gatto"</a:t>
            </a:r>
            <a:endParaRPr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</a:t>
            </a: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gatto dorme _____ divano" → il modello impara a prevedere "sul"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6163425" y="627493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5" name="Google Shape;65;p14"/>
          <p:cNvSpPr/>
          <p:nvPr/>
        </p:nvSpPr>
        <p:spPr>
          <a:xfrm>
            <a:off x="6864087" y="935904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6" name="Google Shape;66;p14"/>
          <p:cNvSpPr/>
          <p:nvPr/>
        </p:nvSpPr>
        <p:spPr>
          <a:xfrm>
            <a:off x="6864087" y="1458739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7" name="Google Shape;67;p14"/>
          <p:cNvSpPr/>
          <p:nvPr/>
        </p:nvSpPr>
        <p:spPr>
          <a:xfrm>
            <a:off x="6864087" y="413068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8" name="Google Shape;68;p14"/>
          <p:cNvSpPr/>
          <p:nvPr/>
        </p:nvSpPr>
        <p:spPr>
          <a:xfrm>
            <a:off x="6163425" y="1244314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9" name="Google Shape;69;p14"/>
          <p:cNvSpPr/>
          <p:nvPr/>
        </p:nvSpPr>
        <p:spPr>
          <a:xfrm>
            <a:off x="8328920" y="935904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cxnSp>
        <p:nvCxnSpPr>
          <p:cNvPr id="70" name="Google Shape;70;p14"/>
          <p:cNvCxnSpPr>
            <a:stCxn id="64" idx="6"/>
            <a:endCxn id="65" idx="2"/>
          </p:cNvCxnSpPr>
          <p:nvPr/>
        </p:nvCxnSpPr>
        <p:spPr>
          <a:xfrm>
            <a:off x="6457725" y="781843"/>
            <a:ext cx="406500" cy="3084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4"/>
          <p:cNvCxnSpPr>
            <a:endCxn id="65" idx="2"/>
          </p:cNvCxnSpPr>
          <p:nvPr/>
        </p:nvCxnSpPr>
        <p:spPr>
          <a:xfrm flipH="1" rot="10800000">
            <a:off x="6468387" y="1090254"/>
            <a:ext cx="395700" cy="3015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4"/>
          <p:cNvCxnSpPr>
            <a:stCxn id="68" idx="6"/>
            <a:endCxn id="66" idx="2"/>
          </p:cNvCxnSpPr>
          <p:nvPr/>
        </p:nvCxnSpPr>
        <p:spPr>
          <a:xfrm>
            <a:off x="6457725" y="1398664"/>
            <a:ext cx="406500" cy="2145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4"/>
          <p:cNvCxnSpPr>
            <a:stCxn id="64" idx="6"/>
            <a:endCxn id="66" idx="2"/>
          </p:cNvCxnSpPr>
          <p:nvPr/>
        </p:nvCxnSpPr>
        <p:spPr>
          <a:xfrm>
            <a:off x="6457725" y="781843"/>
            <a:ext cx="406500" cy="8313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4"/>
          <p:cNvCxnSpPr>
            <a:stCxn id="64" idx="6"/>
            <a:endCxn id="67" idx="2"/>
          </p:cNvCxnSpPr>
          <p:nvPr/>
        </p:nvCxnSpPr>
        <p:spPr>
          <a:xfrm flipH="1" rot="10800000">
            <a:off x="6457725" y="567343"/>
            <a:ext cx="406500" cy="2145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4"/>
          <p:cNvCxnSpPr>
            <a:stCxn id="68" idx="6"/>
            <a:endCxn id="67" idx="2"/>
          </p:cNvCxnSpPr>
          <p:nvPr/>
        </p:nvCxnSpPr>
        <p:spPr>
          <a:xfrm flipH="1" rot="10800000">
            <a:off x="6457725" y="567364"/>
            <a:ext cx="406500" cy="8313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4"/>
          <p:cNvCxnSpPr>
            <a:stCxn id="77" idx="6"/>
            <a:endCxn id="69" idx="2"/>
          </p:cNvCxnSpPr>
          <p:nvPr/>
        </p:nvCxnSpPr>
        <p:spPr>
          <a:xfrm>
            <a:off x="7979805" y="567418"/>
            <a:ext cx="3492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4"/>
          <p:cNvCxnSpPr>
            <a:stCxn id="79" idx="6"/>
            <a:endCxn id="69" idx="2"/>
          </p:cNvCxnSpPr>
          <p:nvPr/>
        </p:nvCxnSpPr>
        <p:spPr>
          <a:xfrm>
            <a:off x="7979805" y="1090254"/>
            <a:ext cx="349200" cy="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4"/>
          <p:cNvCxnSpPr>
            <a:stCxn id="81" idx="6"/>
            <a:endCxn id="69" idx="2"/>
          </p:cNvCxnSpPr>
          <p:nvPr/>
        </p:nvCxnSpPr>
        <p:spPr>
          <a:xfrm flipH="1" rot="10800000">
            <a:off x="7979805" y="1090189"/>
            <a:ext cx="3492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4"/>
          <p:cNvSpPr/>
          <p:nvPr/>
        </p:nvSpPr>
        <p:spPr>
          <a:xfrm>
            <a:off x="7685505" y="935904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81" name="Google Shape;81;p14"/>
          <p:cNvSpPr/>
          <p:nvPr/>
        </p:nvSpPr>
        <p:spPr>
          <a:xfrm>
            <a:off x="7685505" y="1458739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77" name="Google Shape;77;p14"/>
          <p:cNvSpPr/>
          <p:nvPr/>
        </p:nvSpPr>
        <p:spPr>
          <a:xfrm>
            <a:off x="7685505" y="413068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cxnSp>
        <p:nvCxnSpPr>
          <p:cNvPr id="82" name="Google Shape;82;p14"/>
          <p:cNvCxnSpPr>
            <a:stCxn id="67" idx="6"/>
            <a:endCxn id="77" idx="2"/>
          </p:cNvCxnSpPr>
          <p:nvPr/>
        </p:nvCxnSpPr>
        <p:spPr>
          <a:xfrm>
            <a:off x="7158387" y="567418"/>
            <a:ext cx="527100" cy="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4"/>
          <p:cNvCxnSpPr>
            <a:stCxn id="67" idx="6"/>
            <a:endCxn id="79" idx="2"/>
          </p:cNvCxnSpPr>
          <p:nvPr/>
        </p:nvCxnSpPr>
        <p:spPr>
          <a:xfrm>
            <a:off x="7158387" y="567418"/>
            <a:ext cx="5271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4"/>
          <p:cNvCxnSpPr>
            <a:stCxn id="67" idx="6"/>
            <a:endCxn id="81" idx="2"/>
          </p:cNvCxnSpPr>
          <p:nvPr/>
        </p:nvCxnSpPr>
        <p:spPr>
          <a:xfrm>
            <a:off x="7158387" y="567418"/>
            <a:ext cx="527100" cy="10458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4"/>
          <p:cNvCxnSpPr>
            <a:stCxn id="65" idx="6"/>
            <a:endCxn id="79" idx="2"/>
          </p:cNvCxnSpPr>
          <p:nvPr/>
        </p:nvCxnSpPr>
        <p:spPr>
          <a:xfrm>
            <a:off x="7158387" y="1090254"/>
            <a:ext cx="527100" cy="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4"/>
          <p:cNvCxnSpPr>
            <a:stCxn id="65" idx="6"/>
            <a:endCxn id="77" idx="2"/>
          </p:cNvCxnSpPr>
          <p:nvPr/>
        </p:nvCxnSpPr>
        <p:spPr>
          <a:xfrm flipH="1" rot="10800000">
            <a:off x="7158387" y="567354"/>
            <a:ext cx="5271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4"/>
          <p:cNvCxnSpPr>
            <a:stCxn id="65" idx="6"/>
            <a:endCxn id="81" idx="2"/>
          </p:cNvCxnSpPr>
          <p:nvPr/>
        </p:nvCxnSpPr>
        <p:spPr>
          <a:xfrm>
            <a:off x="7158387" y="1090254"/>
            <a:ext cx="5271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4"/>
          <p:cNvCxnSpPr>
            <a:stCxn id="66" idx="6"/>
            <a:endCxn id="77" idx="2"/>
          </p:cNvCxnSpPr>
          <p:nvPr/>
        </p:nvCxnSpPr>
        <p:spPr>
          <a:xfrm flipH="1" rot="10800000">
            <a:off x="7158387" y="567289"/>
            <a:ext cx="527100" cy="10458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4"/>
          <p:cNvCxnSpPr>
            <a:stCxn id="66" idx="6"/>
            <a:endCxn id="79" idx="2"/>
          </p:cNvCxnSpPr>
          <p:nvPr/>
        </p:nvCxnSpPr>
        <p:spPr>
          <a:xfrm flipH="1" rot="10800000">
            <a:off x="7158387" y="1090189"/>
            <a:ext cx="5271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4"/>
          <p:cNvCxnSpPr>
            <a:stCxn id="66" idx="6"/>
            <a:endCxn id="81" idx="2"/>
          </p:cNvCxnSpPr>
          <p:nvPr/>
        </p:nvCxnSpPr>
        <p:spPr>
          <a:xfrm>
            <a:off x="7158387" y="1613089"/>
            <a:ext cx="527100" cy="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4"/>
          <p:cNvCxnSpPr/>
          <p:nvPr/>
        </p:nvCxnSpPr>
        <p:spPr>
          <a:xfrm flipH="1" rot="10800000">
            <a:off x="423300" y="1270075"/>
            <a:ext cx="4761900" cy="12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97" name="Google Shape;97;p15"/>
          <p:cNvSpPr/>
          <p:nvPr/>
        </p:nvSpPr>
        <p:spPr>
          <a:xfrm>
            <a:off x="-100" y="-27259"/>
            <a:ext cx="9288900" cy="5229300"/>
          </a:xfrm>
          <a:prstGeom prst="rect">
            <a:avLst/>
          </a:prstGeom>
          <a:solidFill>
            <a:srgbClr val="000106">
              <a:alpha val="607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 txBox="1"/>
          <p:nvPr>
            <p:ph type="title"/>
          </p:nvPr>
        </p:nvSpPr>
        <p:spPr>
          <a:xfrm>
            <a:off x="384200" y="445025"/>
            <a:ext cx="8520600" cy="7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35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RICORDA …</a:t>
            </a:r>
            <a:endParaRPr b="1" sz="352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5"/>
          <p:cNvSpPr/>
          <p:nvPr/>
        </p:nvSpPr>
        <p:spPr>
          <a:xfrm>
            <a:off x="442200" y="1439775"/>
            <a:ext cx="8346000" cy="35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551350" y="2184075"/>
            <a:ext cx="63081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</a:t>
            </a: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 conoscenza e c’è tanto sul web 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Ho poca conoscenza ma c’è tanto sul web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Ho poca conoscenza e c’è poco sul web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1" name="Google Shape;101;p15"/>
          <p:cNvCxnSpPr/>
          <p:nvPr/>
        </p:nvCxnSpPr>
        <p:spPr>
          <a:xfrm>
            <a:off x="423300" y="1282075"/>
            <a:ext cx="8297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15"/>
          <p:cNvCxnSpPr/>
          <p:nvPr/>
        </p:nvCxnSpPr>
        <p:spPr>
          <a:xfrm flipH="1" rot="10800000">
            <a:off x="551350" y="2707050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5"/>
          <p:cNvCxnSpPr/>
          <p:nvPr/>
        </p:nvCxnSpPr>
        <p:spPr>
          <a:xfrm flipH="1" rot="10800000">
            <a:off x="551350" y="3403148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5"/>
          <p:cNvCxnSpPr/>
          <p:nvPr/>
        </p:nvCxnSpPr>
        <p:spPr>
          <a:xfrm flipH="1" rot="10800000">
            <a:off x="551350" y="4120359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6339691" y="2225114"/>
            <a:ext cx="63081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 posso fidare 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Meglio controllare 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Diffido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06" name="Google Shape;106;p15"/>
          <p:cNvCxnSpPr/>
          <p:nvPr/>
        </p:nvCxnSpPr>
        <p:spPr>
          <a:xfrm>
            <a:off x="6166550" y="1815825"/>
            <a:ext cx="0" cy="28266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112" name="Google Shape;112;p16"/>
          <p:cNvSpPr/>
          <p:nvPr/>
        </p:nvSpPr>
        <p:spPr>
          <a:xfrm>
            <a:off x="50" y="-42900"/>
            <a:ext cx="9288900" cy="5229300"/>
          </a:xfrm>
          <a:prstGeom prst="rect">
            <a:avLst/>
          </a:prstGeom>
          <a:solidFill>
            <a:srgbClr val="000106">
              <a:alpha val="607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>
            <p:ph type="title"/>
          </p:nvPr>
        </p:nvSpPr>
        <p:spPr>
          <a:xfrm>
            <a:off x="311700" y="445025"/>
            <a:ext cx="8520600" cy="8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33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PRINCIPALI DRIVERS</a:t>
            </a:r>
            <a:endParaRPr b="1" sz="332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251850" y="1714100"/>
            <a:ext cx="250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MOLE DI DATI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16"/>
          <p:cNvSpPr txBox="1"/>
          <p:nvPr>
            <p:ph idx="1" type="body"/>
          </p:nvPr>
        </p:nvSpPr>
        <p:spPr>
          <a:xfrm>
            <a:off x="2758050" y="1651550"/>
            <a:ext cx="3627900" cy="10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MODELLI E ALGORITMI MIGLIORI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16"/>
          <p:cNvSpPr txBox="1"/>
          <p:nvPr>
            <p:ph idx="1" type="body"/>
          </p:nvPr>
        </p:nvSpPr>
        <p:spPr>
          <a:xfrm>
            <a:off x="6265225" y="1651550"/>
            <a:ext cx="28044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POTENZA HARDWARE GPU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7" name="Google Shape;117;p16" title="databas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2347" y="2927075"/>
            <a:ext cx="1104900" cy="111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6" title="monito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99938" y="2864600"/>
            <a:ext cx="1240724" cy="124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 title="gpu-mini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35000" y="2652562"/>
            <a:ext cx="1664850" cy="1664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cxnSp>
        <p:nvCxnSpPr>
          <p:cNvPr id="120" name="Google Shape;120;p16"/>
          <p:cNvCxnSpPr/>
          <p:nvPr/>
        </p:nvCxnSpPr>
        <p:spPr>
          <a:xfrm>
            <a:off x="423300" y="1282075"/>
            <a:ext cx="8297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126" name="Google Shape;126;p17"/>
          <p:cNvSpPr/>
          <p:nvPr/>
        </p:nvSpPr>
        <p:spPr>
          <a:xfrm>
            <a:off x="-100" y="100"/>
            <a:ext cx="9288900" cy="5229300"/>
          </a:xfrm>
          <a:prstGeom prst="rect">
            <a:avLst/>
          </a:prstGeom>
          <a:solidFill>
            <a:srgbClr val="000106">
              <a:alpha val="607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7"/>
          <p:cNvSpPr txBox="1"/>
          <p:nvPr>
            <p:ph type="title"/>
          </p:nvPr>
        </p:nvSpPr>
        <p:spPr>
          <a:xfrm>
            <a:off x="384200" y="445025"/>
            <a:ext cx="8520600" cy="7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35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IL DRIVER FONDAMENTALE</a:t>
            </a:r>
            <a:endParaRPr b="1" sz="352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7"/>
          <p:cNvSpPr/>
          <p:nvPr/>
        </p:nvSpPr>
        <p:spPr>
          <a:xfrm>
            <a:off x="442200" y="1439775"/>
            <a:ext cx="8346000" cy="35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idx="1" type="body"/>
          </p:nvPr>
        </p:nvSpPr>
        <p:spPr>
          <a:xfrm>
            <a:off x="587750" y="1751475"/>
            <a:ext cx="4791600" cy="29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</a:t>
            </a: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Seleziona e pulisce i dati 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Selezione del modello più adatto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Tecniche di addestramento adeguate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Design dei test ed esperimenti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30" name="Google Shape;130;p17"/>
          <p:cNvCxnSpPr/>
          <p:nvPr/>
        </p:nvCxnSpPr>
        <p:spPr>
          <a:xfrm>
            <a:off x="423300" y="1282075"/>
            <a:ext cx="8297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1" name="Google Shape;131;p17" title="artificial-intelligenc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8400" y="1987897"/>
            <a:ext cx="2482476" cy="2482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2" name="Google Shape;132;p17"/>
          <p:cNvCxnSpPr/>
          <p:nvPr/>
        </p:nvCxnSpPr>
        <p:spPr>
          <a:xfrm flipH="1" rot="10800000">
            <a:off x="587750" y="2274450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7"/>
          <p:cNvCxnSpPr/>
          <p:nvPr/>
        </p:nvCxnSpPr>
        <p:spPr>
          <a:xfrm flipH="1" rot="10800000">
            <a:off x="587750" y="2970548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7"/>
          <p:cNvCxnSpPr/>
          <p:nvPr/>
        </p:nvCxnSpPr>
        <p:spPr>
          <a:xfrm flipH="1" rot="10800000">
            <a:off x="587750" y="3687759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7"/>
          <p:cNvCxnSpPr/>
          <p:nvPr/>
        </p:nvCxnSpPr>
        <p:spPr>
          <a:xfrm flipH="1" rot="10800000">
            <a:off x="587750" y="4379240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